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16" y="-84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247" cy="496732"/>
          </a:xfrm>
          <a:prstGeom prst="rect">
            <a:avLst/>
          </a:prstGeom>
        </p:spPr>
        <p:txBody>
          <a:bodyPr vert="horz" lIns="92093" tIns="46047" rIns="92093" bIns="4604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3" tIns="46047" rIns="92093" bIns="46047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289" y="4714953"/>
            <a:ext cx="5439101" cy="4467387"/>
          </a:xfrm>
          <a:prstGeom prst="rect">
            <a:avLst/>
          </a:prstGeom>
        </p:spPr>
        <p:txBody>
          <a:bodyPr vert="horz" lIns="92093" tIns="46047" rIns="92093" bIns="46047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309"/>
            <a:ext cx="2946247" cy="496731"/>
          </a:xfrm>
          <a:prstGeom prst="rect">
            <a:avLst/>
          </a:prstGeom>
        </p:spPr>
        <p:txBody>
          <a:bodyPr vert="horz" lIns="92093" tIns="46047" rIns="92093" bIns="4604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090049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1713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4CF0E-6D38-4B04-A77A-D05B0A4AD9C4}" type="datetimeFigureOut">
              <a:rPr lang="ja-JP" altLang="en-US"/>
              <a:pPr>
                <a:defRPr/>
              </a:pPr>
              <a:t>2015/9/17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8811B-5861-43DF-9ECC-F930D5A2E39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233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E4B14-64F6-4C0E-BE79-282868D74ABC}" type="datetimeFigureOut">
              <a:rPr lang="ja-JP" altLang="en-US"/>
              <a:pPr>
                <a:defRPr/>
              </a:pPr>
              <a:t>2015/9/17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0C3BC-92EE-40F9-A62D-40E617CE6F4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95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BE685-C02D-4D2E-8CF6-F5D352438820}" type="datetimeFigureOut">
              <a:rPr lang="ja-JP" altLang="en-US"/>
              <a:pPr>
                <a:defRPr/>
              </a:pPr>
              <a:t>2015/9/17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AA99D-2E40-40BB-910D-8E35BAFAEA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67733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5B911-2EB9-4506-9FF4-935F38669DBE}" type="datetimeFigureOut">
              <a:rPr lang="ja-JP" altLang="en-US"/>
              <a:pPr>
                <a:defRPr/>
              </a:pPr>
              <a:t>2015/9/17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AEC81-5A82-4E39-A75D-8AFA0490B27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21417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F55F6-B5D5-48B5-B063-9C7F9509D8C2}" type="datetimeFigureOut">
              <a:rPr lang="ja-JP" altLang="en-US"/>
              <a:pPr>
                <a:defRPr/>
              </a:pPr>
              <a:t>2015/9/17</a:t>
            </a:fld>
            <a:endParaRPr lang="ja-JP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13AAE-E495-4D1D-A084-5552E1D1B6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77411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90652-5DD0-49C9-8079-03C7FBC8E8CF}" type="datetimeFigureOut">
              <a:rPr lang="ja-JP" altLang="en-US"/>
              <a:pPr>
                <a:defRPr/>
              </a:pPr>
              <a:t>2015/9/17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5087F-60F4-4C05-9ED7-E9389A6BA09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8194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E2632-2FF1-4802-BC0C-915E1F34AD6D}" type="datetimeFigureOut">
              <a:rPr lang="ja-JP" altLang="en-US"/>
              <a:pPr>
                <a:defRPr/>
              </a:pPr>
              <a:t>2015/9/17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A8F4C-1C95-4D0D-BB9C-F4B1E853201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9851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1E3D9-8F28-44FD-9690-5353DE27B2DB}" type="datetimeFigureOut">
              <a:rPr lang="ja-JP" altLang="en-US"/>
              <a:pPr>
                <a:defRPr/>
              </a:pPr>
              <a:t>2015/9/17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B1ACF-C94F-4159-9245-414909A743B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54958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8DB4E-18D7-4DDF-9BA8-F2D514199256}" type="datetimeFigureOut">
              <a:rPr lang="ja-JP" altLang="en-US"/>
              <a:pPr>
                <a:defRPr/>
              </a:pPr>
              <a:t>2015/9/17</a:t>
            </a:fld>
            <a:endParaRPr lang="ja-JP" alt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47F4C-6ECA-40B1-8C13-9D391652DD0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2463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6C109-10FC-45A5-9B61-3B754776860F}" type="datetimeFigureOut">
              <a:rPr lang="ja-JP" altLang="en-US"/>
              <a:pPr>
                <a:defRPr/>
              </a:pPr>
              <a:t>2015/9/17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D67AC-FE6A-4BFA-B81F-EDBE2891133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37649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187E-8FDE-43D9-BC3C-151D7AD45C92}" type="datetimeFigureOut">
              <a:rPr lang="ja-JP" altLang="en-US"/>
              <a:pPr>
                <a:defRPr/>
              </a:pPr>
              <a:t>2015/9/17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ECE15-1F9C-4295-84C5-D121938FC1E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69238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4D5E420-189B-4CD2-B8DA-BA91C2514652}" type="datetimeFigureOut">
              <a:rPr lang="ja-JP" altLang="en-US"/>
              <a:pPr>
                <a:defRPr/>
              </a:pPr>
              <a:t>2015/9/17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987C52D-04EF-4BEE-AC54-7D43A8B627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3" r:id="rId2"/>
    <p:sldLayoutId id="2147483889" r:id="rId3"/>
    <p:sldLayoutId id="2147483884" r:id="rId4"/>
    <p:sldLayoutId id="2147483885" r:id="rId5"/>
    <p:sldLayoutId id="2147483886" r:id="rId6"/>
    <p:sldLayoutId id="2147483890" r:id="rId7"/>
    <p:sldLayoutId id="2147483891" r:id="rId8"/>
    <p:sldLayoutId id="2147483892" r:id="rId9"/>
    <p:sldLayoutId id="2147483887" r:id="rId10"/>
    <p:sldLayoutId id="21474838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サブタイトル 2"/>
          <p:cNvSpPr>
            <a:spLocks noGrp="1"/>
          </p:cNvSpPr>
          <p:nvPr>
            <p:ph type="subTitle" idx="1"/>
          </p:nvPr>
        </p:nvSpPr>
        <p:spPr>
          <a:xfrm>
            <a:off x="276225" y="1600200"/>
            <a:ext cx="8559800" cy="4464050"/>
          </a:xfrm>
          <a:solidFill>
            <a:srgbClr val="FFFF00">
              <a:alpha val="10196"/>
            </a:srgbClr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l"/>
            <a:r>
              <a:rPr lang="ja-JP" altLang="en-US" sz="1200" b="1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以下の</a:t>
            </a:r>
            <a:r>
              <a:rPr lang="ja-JP" altLang="ja-JP" sz="1200" b="1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適用条件を満たす</a:t>
            </a:r>
            <a:r>
              <a:rPr lang="ja-JP" altLang="en-US" sz="1200" b="1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添乗員同行</a:t>
            </a:r>
            <a:r>
              <a:rPr lang="ja-JP" altLang="ja-JP" sz="1200" b="1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斡旋団体ユニット</a:t>
            </a:r>
            <a:r>
              <a:rPr lang="en-US" altLang="ja-JP" sz="1200" b="1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(</a:t>
            </a:r>
            <a:r>
              <a:rPr lang="ja-JP" altLang="ja-JP" sz="1200" b="1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団体</a:t>
            </a:r>
            <a:r>
              <a:rPr lang="en-US" altLang="ja-JP" sz="1200" b="1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DP)</a:t>
            </a:r>
            <a:r>
              <a:rPr lang="ja-JP" altLang="ja-JP" sz="1200" b="1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にインセンティブとして</a:t>
            </a:r>
            <a:r>
              <a:rPr lang="ja-JP" altLang="en-US" sz="1200" b="1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添乗員航空券代</a:t>
            </a:r>
            <a:r>
              <a:rPr lang="ja-JP" altLang="ja-JP" sz="1200" b="1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を</a:t>
            </a:r>
            <a:r>
              <a:rPr lang="ja-JP" altLang="en-US" sz="1200" b="1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当社が負担いたします</a:t>
            </a:r>
            <a:r>
              <a:rPr lang="ja-JP" altLang="ja-JP" sz="1200" b="1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。</a:t>
            </a:r>
          </a:p>
          <a:p>
            <a:pPr algn="l"/>
            <a:r>
              <a:rPr lang="en-US" altLang="ja-JP" sz="8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 </a:t>
            </a:r>
            <a:endParaRPr lang="ja-JP" altLang="ja-JP" sz="200" dirty="0">
              <a:solidFill>
                <a:schemeClr val="tx1"/>
              </a:solidFill>
              <a:latin typeface="Arial" pitchFamily="34" charset="0"/>
              <a:ea typeface="MS UI Gothic" pitchFamily="50" charset="-128"/>
              <a:cs typeface="Arial" pitchFamily="34" charset="0"/>
            </a:endParaRPr>
          </a:p>
          <a:p>
            <a:pPr algn="l"/>
            <a:r>
              <a:rPr lang="ja-JP" altLang="en-US" sz="1200" b="1" dirty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■</a:t>
            </a:r>
            <a:r>
              <a:rPr lang="ja-JP" altLang="ja-JP" sz="1200" b="1" dirty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予約申込期間</a:t>
            </a:r>
            <a:r>
              <a:rPr lang="ja-JP" altLang="en-US" sz="1200" b="1" dirty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　：　</a:t>
            </a:r>
            <a:r>
              <a:rPr lang="en-US" altLang="ja-JP" sz="1200" dirty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2015</a:t>
            </a:r>
            <a:r>
              <a:rPr lang="ja-JP" altLang="ja-JP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年</a:t>
            </a:r>
            <a:r>
              <a:rPr lang="en-US" altLang="ja-JP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8</a:t>
            </a:r>
            <a:r>
              <a:rPr lang="ja-JP" altLang="ja-JP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月</a:t>
            </a:r>
            <a:r>
              <a:rPr lang="en-US" altLang="ja-JP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1</a:t>
            </a:r>
            <a:r>
              <a:rPr lang="ja-JP" altLang="ja-JP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日</a:t>
            </a:r>
            <a:r>
              <a:rPr lang="ja-JP" altLang="ja-JP" sz="1200" dirty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～</a:t>
            </a:r>
            <a:r>
              <a:rPr lang="en-US" altLang="ja-JP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2015</a:t>
            </a:r>
            <a:r>
              <a:rPr lang="ja-JP" altLang="ja-JP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年</a:t>
            </a:r>
            <a:r>
              <a:rPr lang="en-US" altLang="ja-JP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9</a:t>
            </a:r>
            <a:r>
              <a:rPr lang="ja-JP" altLang="ja-JP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月</a:t>
            </a:r>
            <a:r>
              <a:rPr lang="en-US" altLang="ja-JP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30</a:t>
            </a:r>
            <a:r>
              <a:rPr lang="ja-JP" altLang="ja-JP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日</a:t>
            </a:r>
            <a:r>
              <a:rPr lang="en-US" altLang="ja-JP" sz="1200" dirty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23:59</a:t>
            </a:r>
            <a:r>
              <a:rPr lang="ja-JP" altLang="ja-JP" sz="1200" dirty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予約</a:t>
            </a:r>
            <a:r>
              <a:rPr lang="ja-JP" altLang="ja-JP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申込分</a:t>
            </a:r>
            <a:endParaRPr lang="ja-JP" altLang="ja-JP" sz="800" dirty="0">
              <a:solidFill>
                <a:schemeClr val="tx1"/>
              </a:solidFill>
              <a:latin typeface="Arial" pitchFamily="34" charset="0"/>
              <a:ea typeface="MS UI Gothic" pitchFamily="50" charset="-128"/>
              <a:cs typeface="Arial" pitchFamily="34" charset="0"/>
            </a:endParaRPr>
          </a:p>
          <a:p>
            <a:pPr algn="l"/>
            <a:r>
              <a:rPr lang="ja-JP" altLang="en-US" sz="1200" b="1" dirty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■</a:t>
            </a:r>
            <a:r>
              <a:rPr lang="ja-JP" altLang="ja-JP" sz="1200" b="1" dirty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旅行実施期間</a:t>
            </a:r>
            <a:r>
              <a:rPr lang="ja-JP" altLang="en-US" sz="1200" b="1" dirty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　：　</a:t>
            </a:r>
            <a:r>
              <a:rPr lang="en-US" altLang="ja-JP" sz="1200" dirty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2015</a:t>
            </a:r>
            <a:r>
              <a:rPr lang="ja-JP" altLang="ja-JP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年</a:t>
            </a:r>
            <a:r>
              <a:rPr lang="en-US" altLang="ja-JP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10</a:t>
            </a:r>
            <a:r>
              <a:rPr lang="ja-JP" altLang="ja-JP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月</a:t>
            </a:r>
            <a:r>
              <a:rPr lang="en-US" altLang="ja-JP" sz="1200" dirty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1</a:t>
            </a:r>
            <a:r>
              <a:rPr lang="ja-JP" altLang="ja-JP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日～</a:t>
            </a:r>
            <a:r>
              <a:rPr lang="en-US" altLang="ja-JP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2016</a:t>
            </a:r>
            <a:r>
              <a:rPr lang="ja-JP" altLang="ja-JP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年</a:t>
            </a:r>
            <a:r>
              <a:rPr lang="en-US" altLang="ja-JP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3</a:t>
            </a:r>
            <a:r>
              <a:rPr lang="ja-JP" altLang="ja-JP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月</a:t>
            </a:r>
            <a:r>
              <a:rPr lang="en-US" altLang="ja-JP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31</a:t>
            </a:r>
            <a:r>
              <a:rPr lang="ja-JP" altLang="ja-JP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日</a:t>
            </a:r>
            <a:r>
              <a:rPr lang="ja-JP" altLang="en-US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出発</a:t>
            </a:r>
            <a:r>
              <a:rPr lang="ja-JP" altLang="ja-JP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分</a:t>
            </a:r>
            <a:endParaRPr lang="ja-JP" altLang="ja-JP" sz="800" dirty="0" smtClean="0">
              <a:solidFill>
                <a:schemeClr val="tx1"/>
              </a:solidFill>
              <a:latin typeface="Arial" pitchFamily="34" charset="0"/>
              <a:ea typeface="MS UI Gothic" pitchFamily="50" charset="-128"/>
              <a:cs typeface="Arial" pitchFamily="34" charset="0"/>
            </a:endParaRPr>
          </a:p>
          <a:p>
            <a:pPr algn="l"/>
            <a:r>
              <a:rPr lang="ja-JP" altLang="en-US" sz="1200" b="1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■</a:t>
            </a:r>
            <a:r>
              <a:rPr lang="ja-JP" altLang="ja-JP" sz="1200" b="1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適用条件</a:t>
            </a:r>
            <a:r>
              <a:rPr lang="ja-JP" altLang="en-US" sz="1200" b="1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　　　　：</a:t>
            </a:r>
            <a:r>
              <a:rPr lang="ja-JP" altLang="en-US" sz="1200" b="1" dirty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①お客</a:t>
            </a:r>
            <a:r>
              <a:rPr lang="ja-JP" altLang="en-US" sz="1200" dirty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様</a:t>
            </a:r>
            <a:r>
              <a:rPr lang="en-US" altLang="ja-JP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20</a:t>
            </a:r>
            <a:r>
              <a:rPr lang="ja-JP" altLang="ja-JP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名</a:t>
            </a:r>
            <a:r>
              <a:rPr lang="ja-JP" altLang="en-US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様</a:t>
            </a:r>
            <a:r>
              <a:rPr lang="ja-JP" altLang="ja-JP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以上</a:t>
            </a:r>
            <a:r>
              <a:rPr lang="ja-JP" altLang="en-US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の添乗員同行団体　</a:t>
            </a:r>
            <a:endParaRPr lang="en-US" altLang="ja-JP" sz="1200" dirty="0">
              <a:solidFill>
                <a:schemeClr val="tx1"/>
              </a:solidFill>
              <a:latin typeface="Arial" pitchFamily="34" charset="0"/>
              <a:ea typeface="MS UI Gothic" pitchFamily="50" charset="-128"/>
              <a:cs typeface="Arial" pitchFamily="34" charset="0"/>
            </a:endParaRPr>
          </a:p>
          <a:p>
            <a:pPr algn="l"/>
            <a:r>
              <a:rPr lang="ja-JP" altLang="en-US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　　　　　　　　　　　　　 ②</a:t>
            </a:r>
            <a:r>
              <a:rPr lang="ja-JP" altLang="en-US" sz="1200" dirty="0">
                <a:solidFill>
                  <a:schemeClr val="tx1"/>
                </a:solidFill>
                <a:latin typeface="Arial" charset="0"/>
                <a:ea typeface="MS UI Gothic" pitchFamily="50" charset="-128"/>
                <a:cs typeface="Arial" charset="0"/>
              </a:rPr>
              <a:t>平日出発・平日宿泊当社手配団体</a:t>
            </a:r>
            <a:r>
              <a:rPr lang="ja-JP" altLang="en-US" sz="9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　</a:t>
            </a:r>
            <a:r>
              <a:rPr lang="en-US" altLang="ja-JP" sz="9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※</a:t>
            </a:r>
            <a:r>
              <a:rPr lang="ja-JP" altLang="en-US" sz="9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特日除く</a:t>
            </a:r>
            <a:r>
              <a:rPr lang="ja-JP" altLang="en-US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　</a:t>
            </a:r>
            <a:endParaRPr lang="en-US" altLang="ja-JP" sz="1200" dirty="0" smtClean="0">
              <a:solidFill>
                <a:schemeClr val="tx1"/>
              </a:solidFill>
              <a:latin typeface="Arial" pitchFamily="34" charset="0"/>
              <a:ea typeface="MS UI Gothic" pitchFamily="50" charset="-128"/>
              <a:cs typeface="Arial" pitchFamily="34" charset="0"/>
            </a:endParaRPr>
          </a:p>
          <a:p>
            <a:pPr algn="l"/>
            <a:r>
              <a:rPr lang="ja-JP" altLang="en-US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　　　　　　　　　　　　　　　　　</a:t>
            </a:r>
            <a:r>
              <a:rPr lang="ja-JP" altLang="ja-JP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※</a:t>
            </a:r>
            <a:r>
              <a:rPr lang="ja-JP" altLang="ja-JP" sz="1000" dirty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対象出発・宿泊日は</a:t>
            </a:r>
            <a:r>
              <a:rPr lang="ja-JP" altLang="ja-JP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、</a:t>
            </a:r>
            <a:r>
              <a:rPr lang="ja-JP" altLang="en-US" sz="1000" dirty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以下の</a:t>
            </a:r>
            <a:r>
              <a:rPr lang="ja-JP" altLang="ja-JP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出発</a:t>
            </a:r>
            <a:r>
              <a:rPr lang="ja-JP" altLang="ja-JP" sz="1000" dirty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・宿泊日カレンダーにてご確認ください</a:t>
            </a:r>
            <a:r>
              <a:rPr lang="ja-JP" altLang="ja-JP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。</a:t>
            </a:r>
            <a:endParaRPr lang="en-US" altLang="ja-JP" sz="1000" dirty="0" smtClean="0">
              <a:solidFill>
                <a:schemeClr val="tx1"/>
              </a:solidFill>
              <a:latin typeface="Arial" pitchFamily="34" charset="0"/>
              <a:ea typeface="MS UI Gothic" pitchFamily="50" charset="-128"/>
              <a:cs typeface="Arial" pitchFamily="34" charset="0"/>
            </a:endParaRPr>
          </a:p>
          <a:p>
            <a:pPr algn="l"/>
            <a:r>
              <a:rPr lang="ja-JP" altLang="en-US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　　　　　　　　　　　　　　　　　</a:t>
            </a:r>
            <a:r>
              <a:rPr lang="en-US" altLang="ja-JP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※</a:t>
            </a:r>
            <a:r>
              <a:rPr lang="ja-JP" altLang="ja-JP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予約済み</a:t>
            </a:r>
            <a:r>
              <a:rPr lang="ja-JP" altLang="ja-JP" sz="1000" dirty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団体</a:t>
            </a:r>
            <a:r>
              <a:rPr lang="en-US" altLang="ja-JP" sz="1000" dirty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(IITA</a:t>
            </a:r>
            <a:r>
              <a:rPr lang="ja-JP" altLang="ja-JP" sz="1000" dirty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含め</a:t>
            </a:r>
            <a:r>
              <a:rPr lang="en-US" altLang="ja-JP" sz="1000" dirty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)</a:t>
            </a:r>
            <a:r>
              <a:rPr lang="ja-JP" altLang="ja-JP" sz="1000" dirty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のキャンセル</a:t>
            </a:r>
            <a:r>
              <a:rPr lang="en-US" altLang="ja-JP" sz="1000" dirty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&amp;</a:t>
            </a:r>
            <a:r>
              <a:rPr lang="ja-JP" altLang="ja-JP" sz="1000" dirty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リブックは適用除外となります。</a:t>
            </a:r>
          </a:p>
          <a:p>
            <a:pPr algn="l"/>
            <a:r>
              <a:rPr lang="ja-JP" altLang="en-US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　　　　　　　　　　　　　　　　　</a:t>
            </a:r>
            <a:r>
              <a:rPr lang="en-US" altLang="ja-JP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※1</a:t>
            </a:r>
            <a:r>
              <a:rPr lang="ja-JP" altLang="ja-JP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予約記録</a:t>
            </a:r>
            <a:r>
              <a:rPr lang="ja-JP" altLang="en-US" sz="1000" dirty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お客</a:t>
            </a:r>
            <a:r>
              <a:rPr lang="ja-JP" altLang="en-US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様</a:t>
            </a:r>
            <a:r>
              <a:rPr lang="en-US" altLang="ja-JP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20</a:t>
            </a:r>
            <a:r>
              <a:rPr lang="ja-JP" altLang="ja-JP" sz="1000" dirty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名</a:t>
            </a:r>
            <a:r>
              <a:rPr lang="ja-JP" altLang="ja-JP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以上</a:t>
            </a:r>
            <a:r>
              <a:rPr lang="en-US" altLang="ja-JP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(</a:t>
            </a:r>
            <a:r>
              <a:rPr lang="ja-JP" altLang="en-US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大人</a:t>
            </a:r>
            <a:r>
              <a:rPr lang="en-US" altLang="ja-JP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)</a:t>
            </a:r>
            <a:r>
              <a:rPr lang="ja-JP" altLang="en-US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が</a:t>
            </a:r>
            <a:r>
              <a:rPr lang="ja-JP" altLang="ja-JP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対象</a:t>
            </a:r>
            <a:r>
              <a:rPr lang="ja-JP" altLang="en-US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となり、</a:t>
            </a:r>
            <a:r>
              <a:rPr lang="ja-JP" altLang="ja-JP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複数記録での合算及び</a:t>
            </a:r>
            <a:r>
              <a:rPr lang="en-US" altLang="ja-JP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TC</a:t>
            </a:r>
            <a:r>
              <a:rPr lang="ja-JP" altLang="ja-JP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は除きます。</a:t>
            </a:r>
          </a:p>
          <a:p>
            <a:pPr algn="l"/>
            <a:r>
              <a:rPr lang="ja-JP" altLang="en-US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　　　　　　　　　　　　　　　　　</a:t>
            </a:r>
            <a:r>
              <a:rPr lang="en-US" altLang="ja-JP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※</a:t>
            </a:r>
            <a:r>
              <a:rPr lang="ja-JP" altLang="en-US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当社ホテル手配宿泊日が</a:t>
            </a:r>
            <a:r>
              <a:rPr lang="ja-JP" altLang="ja-JP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金土祝前日</a:t>
            </a:r>
            <a:r>
              <a:rPr lang="ja-JP" altLang="en-US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を含む場合</a:t>
            </a:r>
            <a:r>
              <a:rPr lang="ja-JP" altLang="ja-JP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を除きます。</a:t>
            </a:r>
            <a:endParaRPr lang="en-US" altLang="ja-JP" sz="1000" dirty="0" smtClean="0">
              <a:solidFill>
                <a:schemeClr val="tx1"/>
              </a:solidFill>
              <a:latin typeface="Arial" pitchFamily="34" charset="0"/>
              <a:ea typeface="MS UI Gothic" pitchFamily="50" charset="-128"/>
              <a:cs typeface="Arial" pitchFamily="34" charset="0"/>
            </a:endParaRPr>
          </a:p>
          <a:p>
            <a:pPr algn="l"/>
            <a:r>
              <a:rPr lang="ja-JP" altLang="en-US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　　　　　　　　　　　　　　　　　</a:t>
            </a:r>
            <a:r>
              <a:rPr lang="en-US" altLang="ja-JP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※</a:t>
            </a:r>
            <a:r>
              <a:rPr lang="ja-JP" altLang="en-US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添乗員航空券は</a:t>
            </a:r>
            <a:r>
              <a:rPr lang="ja-JP" altLang="en-US" sz="1000" dirty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団体航空券</a:t>
            </a:r>
            <a:r>
              <a:rPr lang="ja-JP" altLang="en-US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引換証に</a:t>
            </a:r>
            <a:r>
              <a:rPr lang="en-US" altLang="ja-JP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1</a:t>
            </a:r>
            <a:r>
              <a:rPr lang="ja-JP" altLang="en-US" sz="10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名分追加し、ネームは不要としますが、貴社従事者または委託派遣会社社員とします。</a:t>
            </a:r>
            <a:endParaRPr lang="ja-JP" altLang="ja-JP" sz="1000" dirty="0" smtClean="0">
              <a:solidFill>
                <a:schemeClr val="tx1"/>
              </a:solidFill>
              <a:latin typeface="Arial" pitchFamily="34" charset="0"/>
              <a:ea typeface="MS UI Gothic" pitchFamily="50" charset="-128"/>
              <a:cs typeface="Arial" pitchFamily="34" charset="0"/>
            </a:endParaRPr>
          </a:p>
          <a:p>
            <a:pPr algn="l"/>
            <a:r>
              <a:rPr lang="ja-JP" altLang="en-US" sz="1200" b="1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■</a:t>
            </a:r>
            <a:r>
              <a:rPr lang="ja-JP" altLang="ja-JP" sz="1200" b="1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予約申込方法</a:t>
            </a:r>
            <a:endParaRPr lang="ja-JP" altLang="ja-JP" sz="1200" dirty="0" smtClean="0">
              <a:solidFill>
                <a:schemeClr val="tx1"/>
              </a:solidFill>
              <a:latin typeface="Arial" pitchFamily="34" charset="0"/>
              <a:ea typeface="MS UI Gothic" pitchFamily="50" charset="-128"/>
              <a:cs typeface="Arial" pitchFamily="34" charset="0"/>
            </a:endParaRPr>
          </a:p>
          <a:p>
            <a:pPr algn="l"/>
            <a:r>
              <a:rPr lang="ja-JP" altLang="en-US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(1)</a:t>
            </a:r>
            <a:r>
              <a:rPr lang="ja-JP" altLang="ja-JP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必要</a:t>
            </a:r>
            <a:r>
              <a:rPr lang="ja-JP" altLang="ja-JP" sz="1200" dirty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事項をご入力の上、当社へメールまたは</a:t>
            </a:r>
            <a:r>
              <a:rPr lang="en-US" altLang="ja-JP" sz="1200" dirty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FAX</a:t>
            </a:r>
            <a:r>
              <a:rPr lang="ja-JP" altLang="ja-JP" sz="1200" dirty="0" err="1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にて送</a:t>
            </a:r>
            <a:r>
              <a:rPr lang="ja-JP" altLang="ja-JP" sz="1200" dirty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信下さい</a:t>
            </a:r>
            <a:r>
              <a:rPr lang="ja-JP" altLang="ja-JP" sz="12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。</a:t>
            </a:r>
            <a:endParaRPr lang="en-US" altLang="ja-JP" sz="1200" dirty="0" smtClean="0">
              <a:solidFill>
                <a:schemeClr val="tx1"/>
              </a:solidFill>
              <a:latin typeface="Arial" pitchFamily="34" charset="0"/>
              <a:ea typeface="MS UI Gothic" pitchFamily="50" charset="-128"/>
              <a:cs typeface="Arial" pitchFamily="34" charset="0"/>
            </a:endParaRPr>
          </a:p>
          <a:p>
            <a:pPr algn="l"/>
            <a:endParaRPr lang="en-US" altLang="ja-JP" sz="500" dirty="0" smtClean="0">
              <a:solidFill>
                <a:schemeClr val="tx1"/>
              </a:solidFill>
              <a:latin typeface="Arial" pitchFamily="34" charset="0"/>
              <a:ea typeface="MS UI Gothic" pitchFamily="50" charset="-128"/>
              <a:cs typeface="Arial" pitchFamily="34" charset="0"/>
            </a:endParaRPr>
          </a:p>
          <a:p>
            <a:pPr algn="l"/>
            <a:r>
              <a:rPr lang="ja-JP" altLang="en-US" sz="1200" b="1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■出発・宿泊日カレンダー</a:t>
            </a:r>
            <a:r>
              <a:rPr lang="en-US" altLang="ja-JP" sz="9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(</a:t>
            </a:r>
            <a:r>
              <a:rPr lang="ja-JP" altLang="en-US" sz="9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赤太字＝対象出発・宿泊日</a:t>
            </a:r>
            <a:r>
              <a:rPr lang="en-US" altLang="ja-JP" sz="900" dirty="0" smtClean="0">
                <a:solidFill>
                  <a:schemeClr val="tx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)</a:t>
            </a:r>
            <a:endParaRPr lang="en-US" altLang="ja-JP" sz="900" b="1" dirty="0" smtClean="0">
              <a:solidFill>
                <a:schemeClr val="tx1"/>
              </a:solidFill>
              <a:latin typeface="Arial" pitchFamily="34" charset="0"/>
              <a:ea typeface="MS UI Gothic" pitchFamily="50" charset="-128"/>
              <a:cs typeface="Arial" pitchFamily="34" charset="0"/>
            </a:endParaRPr>
          </a:p>
          <a:p>
            <a:pPr algn="l"/>
            <a:endParaRPr lang="en-US" altLang="ja-JP" sz="1300" b="1" dirty="0">
              <a:solidFill>
                <a:schemeClr val="tx1"/>
              </a:solidFill>
              <a:latin typeface="Arial" pitchFamily="34" charset="0"/>
              <a:ea typeface="MS UI Gothic" pitchFamily="50" charset="-128"/>
              <a:cs typeface="Arial" pitchFamily="34" charset="0"/>
            </a:endParaRPr>
          </a:p>
          <a:p>
            <a:pPr algn="l"/>
            <a:endParaRPr lang="en-US" altLang="ja-JP" sz="1300" b="1" dirty="0" smtClean="0">
              <a:solidFill>
                <a:schemeClr val="tx1"/>
              </a:solidFill>
              <a:latin typeface="Arial" pitchFamily="34" charset="0"/>
              <a:ea typeface="MS UI Gothic" pitchFamily="50" charset="-128"/>
              <a:cs typeface="Arial" pitchFamily="34" charset="0"/>
            </a:endParaRPr>
          </a:p>
          <a:p>
            <a:pPr algn="l"/>
            <a:endParaRPr lang="en-US" altLang="ja-JP" sz="1300" b="1" dirty="0">
              <a:solidFill>
                <a:schemeClr val="tx1"/>
              </a:solidFill>
              <a:latin typeface="Arial" pitchFamily="34" charset="0"/>
              <a:ea typeface="MS UI Gothic" pitchFamily="50" charset="-128"/>
              <a:cs typeface="Arial" pitchFamily="34" charset="0"/>
            </a:endParaRPr>
          </a:p>
          <a:p>
            <a:pPr algn="l"/>
            <a:endParaRPr lang="ja-JP" altLang="ja-JP" sz="1300" dirty="0" smtClean="0">
              <a:solidFill>
                <a:schemeClr val="tx1"/>
              </a:solidFill>
              <a:latin typeface="Arial" pitchFamily="34" charset="0"/>
              <a:ea typeface="MS UI Gothic" pitchFamily="50" charset="-128"/>
              <a:cs typeface="Arial" pitchFamily="34" charset="0"/>
            </a:endParaRPr>
          </a:p>
        </p:txBody>
      </p:sp>
      <p:sp>
        <p:nvSpPr>
          <p:cNvPr id="8197" name="テキスト ボックス 4"/>
          <p:cNvSpPr txBox="1">
            <a:spLocks noChangeArrowheads="1"/>
          </p:cNvSpPr>
          <p:nvPr/>
        </p:nvSpPr>
        <p:spPr bwMode="auto">
          <a:xfrm>
            <a:off x="35496" y="44624"/>
            <a:ext cx="1569660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dirty="0" smtClean="0"/>
              <a:t>会員の皆様へ</a:t>
            </a:r>
            <a:endParaRPr lang="en-US" altLang="ja-JP" dirty="0"/>
          </a:p>
        </p:txBody>
      </p:sp>
      <p:sp>
        <p:nvSpPr>
          <p:cNvPr id="3" name="正方形/長方形 2"/>
          <p:cNvSpPr/>
          <p:nvPr/>
        </p:nvSpPr>
        <p:spPr>
          <a:xfrm>
            <a:off x="74119" y="754370"/>
            <a:ext cx="9094156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altLang="ja-JP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【</a:t>
            </a:r>
            <a:r>
              <a:rPr lang="ja-JP" alt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朗報</a:t>
            </a:r>
            <a:r>
              <a:rPr lang="en-US" altLang="ja-JP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】</a:t>
            </a:r>
            <a:r>
              <a:rPr lang="ja-JP" alt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添乗員航空券プレゼント！</a:t>
            </a:r>
            <a:endParaRPr lang="ja-JP" altLang="en-US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200" name="Picture 3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0135" y="1888257"/>
            <a:ext cx="1579563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7160" y="2061294"/>
            <a:ext cx="4603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395536" y="371649"/>
            <a:ext cx="747993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400" dirty="0" smtClean="0">
                <a:solidFill>
                  <a:srgbClr val="FF0000"/>
                </a:solidFill>
              </a:rPr>
              <a:t>平日限定　</a:t>
            </a:r>
            <a:r>
              <a:rPr lang="en-US" altLang="ja-JP" sz="2400" dirty="0" smtClean="0">
                <a:solidFill>
                  <a:srgbClr val="FF0000"/>
                </a:solidFill>
              </a:rPr>
              <a:t>『</a:t>
            </a:r>
            <a:r>
              <a:rPr lang="ja-JP" altLang="en-US" sz="2400" dirty="0" smtClean="0">
                <a:solidFill>
                  <a:srgbClr val="FF0000"/>
                </a:solidFill>
              </a:rPr>
              <a:t>斡旋団体応援キャンペーン 第</a:t>
            </a:r>
            <a:r>
              <a:rPr lang="en-US" altLang="ja-JP" sz="2400" dirty="0" smtClean="0">
                <a:solidFill>
                  <a:srgbClr val="FF0000"/>
                </a:solidFill>
              </a:rPr>
              <a:t>2</a:t>
            </a:r>
            <a:r>
              <a:rPr lang="ja-JP" altLang="en-US" sz="2400" dirty="0" smtClean="0">
                <a:solidFill>
                  <a:srgbClr val="FF0000"/>
                </a:solidFill>
              </a:rPr>
              <a:t>弾</a:t>
            </a:r>
            <a:r>
              <a:rPr lang="en-US" altLang="ja-JP" sz="2400" dirty="0" smtClean="0">
                <a:solidFill>
                  <a:srgbClr val="FF0000"/>
                </a:solidFill>
              </a:rPr>
              <a:t>』</a:t>
            </a:r>
            <a:r>
              <a:rPr lang="ja-JP" altLang="en-US" sz="2400" dirty="0" smtClean="0">
                <a:solidFill>
                  <a:srgbClr val="FF0000"/>
                </a:solidFill>
              </a:rPr>
              <a:t>のご案内</a:t>
            </a:r>
            <a:endParaRPr lang="ja-JP" altLang="en-US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pic>
        <p:nvPicPr>
          <p:cNvPr id="11" name="図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77" y="4757334"/>
            <a:ext cx="8172231" cy="1072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276225" y="6165304"/>
            <a:ext cx="8616255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>
                <a:latin typeface="MS UI Gothic" panose="020B0600070205080204" pitchFamily="50" charset="-128"/>
              </a:rPr>
              <a:t>　　</a:t>
            </a:r>
            <a:endParaRPr kumimoji="1" lang="en-US" altLang="ja-JP" dirty="0" smtClean="0">
              <a:latin typeface="MS UI Gothic" panose="020B0600070205080204" pitchFamily="50" charset="-128"/>
            </a:endParaRPr>
          </a:p>
          <a:p>
            <a:r>
              <a:rPr lang="ja-JP" altLang="en-US" dirty="0" smtClean="0">
                <a:latin typeface="MS UI Gothic" panose="020B0600070205080204" pitchFamily="50" charset="-128"/>
              </a:rPr>
              <a:t>　　　</a:t>
            </a:r>
            <a:r>
              <a:rPr kumimoji="1" lang="ja-JP" altLang="en-US" dirty="0" smtClean="0">
                <a:latin typeface="MS UI Gothic" panose="020B0600070205080204" pitchFamily="50" charset="-128"/>
              </a:rPr>
              <a:t>　</a:t>
            </a:r>
            <a:endParaRPr kumimoji="1" lang="en-US" altLang="ja-JP" dirty="0" smtClean="0">
              <a:latin typeface="MS UI Gothic" panose="020B0600070205080204" pitchFamily="50" charset="-128"/>
            </a:endParaRPr>
          </a:p>
          <a:p>
            <a:r>
              <a:rPr lang="ja-JP" altLang="en-US" sz="1200" dirty="0" smtClean="0">
                <a:latin typeface="MS UI Gothic" panose="020B0600070205080204" pitchFamily="50" charset="-128"/>
              </a:rPr>
              <a:t>　　　　　　　　　　　　　　　　　　　　　　　　　　　</a:t>
            </a:r>
            <a:endParaRPr kumimoji="1" lang="ja-JP" altLang="en-US" sz="1200" dirty="0">
              <a:latin typeface="MS UI Gothic" panose="020B060007020508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385697" y="6237287"/>
            <a:ext cx="4283968" cy="4489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500" dirty="0" smtClean="0">
                <a:latin typeface="MS UI Gothic" panose="020B0600070205080204" pitchFamily="50" charset="-128"/>
              </a:rPr>
              <a:t>TEL</a:t>
            </a:r>
            <a:r>
              <a:rPr kumimoji="1" lang="ja-JP" altLang="en-US" sz="1500" dirty="0" smtClean="0">
                <a:latin typeface="MS UI Gothic" panose="020B0600070205080204" pitchFamily="50" charset="-128"/>
              </a:rPr>
              <a:t>　</a:t>
            </a:r>
            <a:r>
              <a:rPr lang="en-US" altLang="ja-JP" sz="1500" dirty="0" smtClean="0">
                <a:latin typeface="MS UI Gothic" panose="020B0600070205080204" pitchFamily="50" charset="-128"/>
              </a:rPr>
              <a:t>082-264-4585</a:t>
            </a:r>
            <a:r>
              <a:rPr lang="ja-JP" altLang="en-US" sz="1500" dirty="0" smtClean="0">
                <a:latin typeface="MS UI Gothic" panose="020B0600070205080204" pitchFamily="50" charset="-128"/>
              </a:rPr>
              <a:t>　　　</a:t>
            </a:r>
            <a:r>
              <a:rPr lang="en-US" altLang="ja-JP" sz="1500" dirty="0" smtClean="0">
                <a:latin typeface="MS UI Gothic" panose="020B0600070205080204" pitchFamily="50" charset="-128"/>
              </a:rPr>
              <a:t>FAX</a:t>
            </a:r>
            <a:r>
              <a:rPr lang="ja-JP" altLang="en-US" sz="1500" dirty="0">
                <a:latin typeface="MS UI Gothic" panose="020B0600070205080204" pitchFamily="50" charset="-128"/>
              </a:rPr>
              <a:t>　</a:t>
            </a:r>
            <a:r>
              <a:rPr lang="en-US" altLang="ja-JP" sz="1500" dirty="0" smtClean="0">
                <a:latin typeface="MS UI Gothic" panose="020B0600070205080204" pitchFamily="50" charset="-128"/>
              </a:rPr>
              <a:t>082-264-3199</a:t>
            </a:r>
            <a:endParaRPr lang="ja-JP" altLang="en-US" sz="1500" dirty="0" smtClean="0">
              <a:latin typeface="MS UI Gothic" panose="020B0600070205080204" pitchFamily="50" charset="-128"/>
            </a:endParaRPr>
          </a:p>
          <a:p>
            <a:pPr algn="ctr"/>
            <a:r>
              <a:rPr kumimoji="1" lang="ja-JP" altLang="en-US" sz="1200" dirty="0" smtClean="0">
                <a:latin typeface="MS UI Gothic" panose="020B0600070205080204" pitchFamily="50" charset="-128"/>
              </a:rPr>
              <a:t>営業時間　</a:t>
            </a:r>
            <a:r>
              <a:rPr kumimoji="1" lang="en-US" altLang="ja-JP" sz="1200" dirty="0" smtClean="0">
                <a:latin typeface="MS UI Gothic" panose="020B0600070205080204" pitchFamily="50" charset="-128"/>
              </a:rPr>
              <a:t>9:00</a:t>
            </a:r>
            <a:r>
              <a:rPr kumimoji="1" lang="ja-JP" altLang="en-US" sz="1200" dirty="0" smtClean="0">
                <a:latin typeface="MS UI Gothic" panose="020B0600070205080204" pitchFamily="50" charset="-128"/>
              </a:rPr>
              <a:t>～</a:t>
            </a:r>
            <a:r>
              <a:rPr kumimoji="1" lang="en-US" altLang="ja-JP" sz="1200" dirty="0" smtClean="0">
                <a:latin typeface="MS UI Gothic" panose="020B0600070205080204" pitchFamily="50" charset="-128"/>
              </a:rPr>
              <a:t>17:25</a:t>
            </a:r>
            <a:r>
              <a:rPr kumimoji="1" lang="ja-JP" altLang="en-US" sz="1200" dirty="0" smtClean="0">
                <a:latin typeface="MS UI Gothic" panose="020B0600070205080204" pitchFamily="50" charset="-128"/>
              </a:rPr>
              <a:t>　</a:t>
            </a:r>
            <a:endParaRPr kumimoji="1" lang="ja-JP" altLang="en-US" sz="1200" dirty="0">
              <a:latin typeface="MS UI Gothic" panose="020B060007020508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95536" y="6237287"/>
            <a:ext cx="3767346" cy="5209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協同組合広島県旅行業協会</a:t>
            </a:r>
            <a:endParaRPr kumimoji="1" lang="en-US" altLang="ja-JP" sz="1600" dirty="0" smtClean="0"/>
          </a:p>
          <a:p>
            <a:pPr algn="ctr"/>
            <a:r>
              <a:rPr lang="en-US" altLang="ja-JP" sz="1600" dirty="0" smtClean="0"/>
              <a:t>kenryo@dear.ne.jp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372</TotalTime>
  <Words>47</Words>
  <Application>Microsoft Office PowerPoint</Application>
  <PresentationFormat>画面に合わせる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HGP明朝E</vt:lpstr>
      <vt:lpstr>ＭＳ Ｐゴシック</vt:lpstr>
      <vt:lpstr>MS UI Gothic</vt:lpstr>
      <vt:lpstr>Arial</vt:lpstr>
      <vt:lpstr>Calibri</vt:lpstr>
      <vt:lpstr>Candara</vt:lpstr>
      <vt:lpstr>Symbol</vt:lpstr>
      <vt:lpstr>ウェーブ</vt:lpstr>
      <vt:lpstr>PowerPoint プレゼンテーション</vt:lpstr>
    </vt:vector>
  </TitlesOfParts>
  <Company>全日本空輸株式会社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ＡＮＡ斡旋団体ユニットデスク開設記念キャンペーン</dc:title>
  <dc:creator>全日本空輸株式会社</dc:creator>
  <cp:lastModifiedBy>kenryo</cp:lastModifiedBy>
  <cp:revision>41</cp:revision>
  <cp:lastPrinted>2015-09-17T00:43:48Z</cp:lastPrinted>
  <dcterms:created xsi:type="dcterms:W3CDTF">2015-03-05T00:05:24Z</dcterms:created>
  <dcterms:modified xsi:type="dcterms:W3CDTF">2015-09-17T00:46:07Z</dcterms:modified>
</cp:coreProperties>
</file>